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335" r:id="rId3"/>
    <p:sldId id="340" r:id="rId4"/>
    <p:sldId id="341" r:id="rId5"/>
    <p:sldId id="342" r:id="rId6"/>
    <p:sldId id="262" r:id="rId7"/>
    <p:sldId id="263" r:id="rId8"/>
    <p:sldId id="264" r:id="rId9"/>
    <p:sldId id="265" r:id="rId10"/>
    <p:sldId id="343" r:id="rId11"/>
    <p:sldId id="339" r:id="rId12"/>
    <p:sldId id="347" r:id="rId13"/>
    <p:sldId id="348" r:id="rId14"/>
    <p:sldId id="351" r:id="rId15"/>
    <p:sldId id="352" r:id="rId16"/>
    <p:sldId id="345" r:id="rId17"/>
    <p:sldId id="346" r:id="rId18"/>
    <p:sldId id="349" r:id="rId19"/>
    <p:sldId id="350" r:id="rId20"/>
    <p:sldId id="270" r:id="rId21"/>
    <p:sldId id="333" r:id="rId22"/>
    <p:sldId id="271" r:id="rId23"/>
    <p:sldId id="338" r:id="rId24"/>
    <p:sldId id="344" r:id="rId25"/>
    <p:sldId id="336" r:id="rId26"/>
    <p:sldId id="257" r:id="rId27"/>
    <p:sldId id="258" r:id="rId28"/>
    <p:sldId id="33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A9%9F%E5%99%A8%E7%BF%BB%E8%AD%AF" TargetMode="External"/><Relationship Id="rId2" Type="http://schemas.openxmlformats.org/officeDocument/2006/relationships/hyperlink" Target="https://zh.wikipedia.org/wiki/%E8%87%AA%E7%84%B6%E8%AA%9E%E8%A8%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wiki/%E8%AA%9E%E6%96%99%E5%BA%AB" TargetMode="External"/><Relationship Id="rId5" Type="http://schemas.openxmlformats.org/officeDocument/2006/relationships/hyperlink" Target="https://zh.wikipedia.org/wiki/%E8%B7%9D%E7%A6%BB%E5%87%BD%E6%95%B0" TargetMode="External"/><Relationship Id="rId4" Type="http://schemas.openxmlformats.org/officeDocument/2006/relationships/hyperlink" Target="https://zh.wikipedia.org/wiki/%E7%9B%B8%E9%97%9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IsUJ4aiaWg&amp;ab_channel=YuukiAsun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F60AD-6EB6-49BC-A3A6-AC65FF7C39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專題名稱</a:t>
            </a:r>
            <a:r>
              <a:rPr lang="en-US" altLang="zh-TW" dirty="0"/>
              <a:t>:</a:t>
            </a:r>
            <a:r>
              <a:rPr lang="zh-TW" altLang="en-US" dirty="0"/>
              <a:t>聊天機器人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EEFB8F-B2B0-4EDC-886C-0B1270756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/>
              <a:t>指導老師</a:t>
            </a:r>
            <a:r>
              <a:rPr lang="en-US" altLang="zh-TW" dirty="0"/>
              <a:t>:</a:t>
            </a:r>
            <a:r>
              <a:rPr lang="zh-TW" altLang="en-US" dirty="0"/>
              <a:t>劉建興</a:t>
            </a:r>
            <a:endParaRPr lang="en-US" altLang="zh-TW" dirty="0"/>
          </a:p>
          <a:p>
            <a:pPr algn="r"/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/>
              <a:t>林淯輿、李明熹、侯向甫</a:t>
            </a:r>
          </a:p>
        </p:txBody>
      </p:sp>
    </p:spTree>
    <p:extLst>
      <p:ext uri="{BB962C8B-B14F-4D97-AF65-F5344CB8AC3E}">
        <p14:creationId xmlns:p14="http://schemas.microsoft.com/office/powerpoint/2010/main" val="23783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91C7B-B958-4089-AE6A-74A42F1A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總結</a:t>
            </a:r>
            <a:r>
              <a:rPr lang="en-US" altLang="zh-TW" dirty="0"/>
              <a:t>LSTM</a:t>
            </a:r>
            <a:r>
              <a:rPr lang="zh-TW" altLang="en-US" dirty="0"/>
              <a:t>與</a:t>
            </a:r>
            <a:r>
              <a:rPr lang="en-US" altLang="zh-TW" dirty="0"/>
              <a:t>BILSTM</a:t>
            </a:r>
            <a:endParaRPr lang="zh-TW" altLang="en-US" dirty="0"/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BCDCA3DD-9670-4E7A-A050-15CD48149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964679"/>
              </p:ext>
            </p:extLst>
          </p:nvPr>
        </p:nvGraphicFramePr>
        <p:xfrm>
          <a:off x="2625754" y="2164078"/>
          <a:ext cx="887885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672">
                  <a:extLst>
                    <a:ext uri="{9D8B030D-6E8A-4147-A177-3AD203B41FA5}">
                      <a16:colId xmlns:a16="http://schemas.microsoft.com/office/drawing/2014/main" val="682687296"/>
                    </a:ext>
                  </a:extLst>
                </a:gridCol>
                <a:gridCol w="3438146">
                  <a:extLst>
                    <a:ext uri="{9D8B030D-6E8A-4147-A177-3AD203B41FA5}">
                      <a16:colId xmlns:a16="http://schemas.microsoft.com/office/drawing/2014/main" val="2057412343"/>
                    </a:ext>
                  </a:extLst>
                </a:gridCol>
                <a:gridCol w="3443040">
                  <a:extLst>
                    <a:ext uri="{9D8B030D-6E8A-4147-A177-3AD203B41FA5}">
                      <a16:colId xmlns:a16="http://schemas.microsoft.com/office/drawing/2014/main" val="1533951497"/>
                    </a:ext>
                  </a:extLst>
                </a:gridCol>
              </a:tblGrid>
              <a:tr h="362917">
                <a:tc>
                  <a:txBody>
                    <a:bodyPr/>
                    <a:lstStyle/>
                    <a:p>
                      <a:r>
                        <a:rPr lang="zh-TW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LSTM</a:t>
                      </a:r>
                      <a:endParaRPr lang="zh-TW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BILSTM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86756"/>
                  </a:ext>
                </a:extLst>
              </a:tr>
              <a:tr h="362917">
                <a:tc>
                  <a:txBody>
                    <a:bodyPr/>
                    <a:lstStyle/>
                    <a:p>
                      <a:r>
                        <a: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方向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雙向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611758"/>
                  </a:ext>
                </a:extLst>
              </a:tr>
              <a:tr h="36291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保留訊息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過去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過去、未來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691469"/>
                  </a:ext>
                </a:extLst>
              </a:tr>
              <a:tr h="36291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隱藏狀態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個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前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個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前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後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794926"/>
                  </a:ext>
                </a:extLst>
              </a:tr>
              <a:tr h="36291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收斂速度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較快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較慢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644882"/>
                  </a:ext>
                </a:extLst>
              </a:tr>
              <a:tr h="36291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zh-TW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預測結果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較差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較優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638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31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819CA-D42E-46A9-B9F3-C88237D1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BLEU(</a:t>
            </a:r>
            <a:r>
              <a:rPr lang="zh-TW" altLang="en-US" dirty="0"/>
              <a:t>雙語替換評測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BD9D66-A110-45B1-BF55-88BB25B9D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zh-TW" altLang="en-US" b="0" i="0" dirty="0">
                <a:solidFill>
                  <a:srgbClr val="202122"/>
                </a:solidFill>
                <a:effectLst/>
              </a:rPr>
              <a:t>是用於評估</a:t>
            </a:r>
            <a:r>
              <a:rPr lang="zh-TW" altLang="en-US" dirty="0">
                <a:solidFill>
                  <a:srgbClr val="0B0080"/>
                </a:solidFill>
                <a:hlinkClick r:id="rId2" tooltip="自然語言"/>
              </a:rPr>
              <a:t>自然語言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的字句用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hlinkClick r:id="rId3" tooltip="機器翻譯"/>
              </a:rPr>
              <a:t>機器翻譯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出來的品質的一種演算法。</a:t>
            </a:r>
            <a:r>
              <a:rPr lang="zh-TW" altLang="en-US" b="0" i="0" dirty="0">
                <a:solidFill>
                  <a:srgbClr val="00B050"/>
                </a:solidFill>
                <a:effectLst/>
              </a:rPr>
              <a:t>雙語替換評測的核心概念是翻譯的品質取決於</a:t>
            </a:r>
            <a:r>
              <a:rPr lang="zh-TW" altLang="en-US" b="0" i="0" u="none" strike="noStrike" dirty="0">
                <a:solidFill>
                  <a:srgbClr val="00B050"/>
                </a:solidFill>
                <a:effectLst/>
                <a:hlinkClick r:id="rId3" tooltip="機器翻譯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機器翻譯</a:t>
            </a:r>
            <a:r>
              <a:rPr lang="zh-TW" altLang="en-US" b="0" i="0" dirty="0">
                <a:solidFill>
                  <a:srgbClr val="00B050"/>
                </a:solidFill>
                <a:effectLst/>
              </a:rPr>
              <a:t>的輸出與人工翻譯之間的對應關係，「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若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hlinkClick r:id="rId3" tooltip="機器翻譯"/>
              </a:rPr>
              <a:t>機器翻譯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越接近專業人士的翻譯結果，則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hlinkClick r:id="rId3" tooltip="機器翻譯"/>
              </a:rPr>
              <a:t>機器翻譯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的表現越好」。雙語替換評測是第一個宣稱，其</a:t>
            </a:r>
            <a:r>
              <a:rPr lang="zh-TW" altLang="en-US" b="0" i="0" dirty="0">
                <a:solidFill>
                  <a:srgbClr val="00B050"/>
                </a:solidFill>
                <a:effectLst/>
              </a:rPr>
              <a:t>與人工判斷翻譯品質方式呈高度</a:t>
            </a:r>
            <a:r>
              <a:rPr lang="zh-TW" altLang="en-US" b="0" i="0" u="none" strike="noStrike" dirty="0">
                <a:solidFill>
                  <a:srgbClr val="00B050"/>
                </a:solidFill>
                <a:effectLst/>
                <a:hlinkClick r:id="rId4" tooltip="相關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相關</a:t>
            </a:r>
            <a:r>
              <a:rPr lang="zh-TW" altLang="en-US" b="0" i="0" dirty="0">
                <a:solidFill>
                  <a:srgbClr val="00B050"/>
                </a:solidFill>
                <a:effectLst/>
              </a:rPr>
              <a:t>的</a:t>
            </a:r>
            <a:r>
              <a:rPr lang="zh-TW" altLang="en-US" b="0" i="0" u="none" strike="noStrike" dirty="0">
                <a:solidFill>
                  <a:srgbClr val="00B050"/>
                </a:solidFill>
                <a:effectLst/>
                <a:hlinkClick r:id="rId5" tooltip="距離函數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度量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，且目前仍是最流行的自動化與低成本的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hlinkClick r:id="rId5" tooltip="距離函數"/>
              </a:rPr>
              <a:t>度量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之一。</a:t>
            </a:r>
          </a:p>
          <a:p>
            <a:pPr algn="l"/>
            <a:r>
              <a:rPr lang="zh-TW" altLang="en-US" b="0" i="0" dirty="0">
                <a:solidFill>
                  <a:srgbClr val="202122"/>
                </a:solidFill>
                <a:effectLst/>
              </a:rPr>
              <a:t>透過將各個譯文片段（通常是句子）與一組翻譯品質好的參考譯文進行比較，計算出各個片段的分數。 接著這些分數平均於整個</a:t>
            </a:r>
            <a:r>
              <a:rPr lang="zh-TW" altLang="en-US" b="0" i="0" u="none" strike="noStrike" dirty="0">
                <a:solidFill>
                  <a:srgbClr val="0B0080"/>
                </a:solidFill>
                <a:effectLst/>
                <a:hlinkClick r:id="rId6" tooltip="語料庫"/>
              </a:rPr>
              <a:t>語料庫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，估算翻譯的整體品質。此算法不考慮字句的可理解性或語法的正確性。 </a:t>
            </a:r>
          </a:p>
          <a:p>
            <a:pPr algn="l"/>
            <a:r>
              <a:rPr lang="zh-TW" altLang="en-US" b="0" i="0" dirty="0">
                <a:solidFill>
                  <a:srgbClr val="202122"/>
                </a:solidFill>
                <a:effectLst/>
              </a:rPr>
              <a:t>雙語替換評測的輸出分數始終為</a:t>
            </a:r>
            <a:r>
              <a:rPr lang="en-US" altLang="zh-TW" b="0" i="0" dirty="0">
                <a:solidFill>
                  <a:srgbClr val="202122"/>
                </a:solidFill>
                <a:effectLst/>
              </a:rPr>
              <a:t>0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到</a:t>
            </a:r>
            <a:r>
              <a:rPr lang="en-US" altLang="zh-TW" b="0" i="0" dirty="0">
                <a:solidFill>
                  <a:srgbClr val="202122"/>
                </a:solidFill>
                <a:effectLst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之間的數字。該輸出值意味著候選譯文與參考譯文之間的相似程度，</a:t>
            </a:r>
            <a:r>
              <a:rPr lang="zh-TW" altLang="en-US" b="0" i="0" dirty="0">
                <a:solidFill>
                  <a:srgbClr val="00B050"/>
                </a:solidFill>
                <a:effectLst/>
              </a:rPr>
              <a:t>越接近</a:t>
            </a:r>
            <a:r>
              <a:rPr lang="en-US" altLang="zh-TW" b="0" i="0" dirty="0">
                <a:solidFill>
                  <a:srgbClr val="00B050"/>
                </a:solidFill>
                <a:effectLst/>
              </a:rPr>
              <a:t>1</a:t>
            </a:r>
            <a:r>
              <a:rPr lang="zh-TW" altLang="en-US" b="0" i="0" dirty="0">
                <a:solidFill>
                  <a:srgbClr val="00B050"/>
                </a:solidFill>
                <a:effectLst/>
              </a:rPr>
              <a:t>的值表示文本相似度越高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。人工翻譯少有能達到數值</a:t>
            </a:r>
            <a:r>
              <a:rPr lang="en-US" altLang="zh-TW" b="0" i="0" dirty="0">
                <a:solidFill>
                  <a:srgbClr val="202122"/>
                </a:solidFill>
                <a:effectLst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，因為數值</a:t>
            </a:r>
            <a:r>
              <a:rPr lang="en-US" altLang="zh-TW" b="0" i="0" dirty="0">
                <a:solidFill>
                  <a:srgbClr val="202122"/>
                </a:solidFill>
                <a:effectLst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表示候選文本與參考文本完全相同。由於這個原因，沒有必要要求候選的翻譯片段要獲得</a:t>
            </a:r>
            <a:r>
              <a:rPr lang="en-US" altLang="zh-TW" b="0" i="0" dirty="0">
                <a:solidFill>
                  <a:srgbClr val="202122"/>
                </a:solidFill>
                <a:effectLst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</a:rPr>
              <a:t>分。而也因為有更多可以匹配的機會，增加其他參考的譯文文本將增加此評測得分。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29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0F5FC-A331-40BD-85C3-102AA8C1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31" y="209714"/>
            <a:ext cx="8911687" cy="1280890"/>
          </a:xfrm>
        </p:spPr>
        <p:txBody>
          <a:bodyPr/>
          <a:lstStyle/>
          <a:p>
            <a:pPr algn="ctr"/>
            <a:r>
              <a:rPr lang="zh-TW" altLang="en-US" dirty="0"/>
              <a:t>展示實驗結果</a:t>
            </a:r>
            <a:r>
              <a:rPr lang="en-US" altLang="zh-TW" dirty="0"/>
              <a:t>(1/8)</a:t>
            </a:r>
            <a:br>
              <a:rPr lang="en-US" altLang="zh-TW" dirty="0"/>
            </a:br>
            <a:r>
              <a:rPr lang="en-US" altLang="zh-TW" dirty="0"/>
              <a:t>LSTM/BILSTM</a:t>
            </a:r>
            <a:r>
              <a:rPr lang="zh-TW" altLang="en-US" dirty="0"/>
              <a:t> </a:t>
            </a:r>
            <a:r>
              <a:rPr lang="en-US" altLang="zh-TW" dirty="0"/>
              <a:t>training data</a:t>
            </a:r>
            <a:r>
              <a:rPr lang="zh-TW" altLang="en-US" dirty="0"/>
              <a:t>比較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F562867-80A0-4C24-BEB4-C03F7E03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43" y="2619940"/>
            <a:ext cx="8915400" cy="29201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172E49D-F94C-4EA2-B4DE-EAA1AE3AA2E1}"/>
              </a:ext>
            </a:extLst>
          </p:cNvPr>
          <p:cNvSpPr/>
          <p:nvPr/>
        </p:nvSpPr>
        <p:spPr>
          <a:xfrm>
            <a:off x="6942458" y="5196031"/>
            <a:ext cx="105028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altLang="zh-TW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atch_idx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A675DA-085C-4E4B-B612-30DBEA5DE650}"/>
              </a:ext>
            </a:extLst>
          </p:cNvPr>
          <p:cNvSpPr/>
          <p:nvPr/>
        </p:nvSpPr>
        <p:spPr>
          <a:xfrm rot="16200000">
            <a:off x="1978347" y="3972418"/>
            <a:ext cx="1348446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score of train</a:t>
            </a:r>
            <a:endParaRPr lang="zh-TW" altLang="en-US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AC1793B-9ED3-4616-9DC1-2BB55990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080" y="1465724"/>
            <a:ext cx="8567338" cy="102244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61C9409-DAFA-4FC1-862A-6ECDEE8ED3EC}"/>
              </a:ext>
            </a:extLst>
          </p:cNvPr>
          <p:cNvSpPr/>
          <p:nvPr/>
        </p:nvSpPr>
        <p:spPr>
          <a:xfrm>
            <a:off x="7992746" y="1662545"/>
            <a:ext cx="569363" cy="692728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94437D4-A915-4519-8D76-EB63F14E16B9}"/>
              </a:ext>
            </a:extLst>
          </p:cNvPr>
          <p:cNvSpPr/>
          <p:nvPr/>
        </p:nvSpPr>
        <p:spPr>
          <a:xfrm>
            <a:off x="8562109" y="1662545"/>
            <a:ext cx="478868" cy="692728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D1B33C-54DA-4764-9D18-62539483322D}"/>
              </a:ext>
            </a:extLst>
          </p:cNvPr>
          <p:cNvSpPr/>
          <p:nvPr/>
        </p:nvSpPr>
        <p:spPr>
          <a:xfrm>
            <a:off x="167625" y="1562619"/>
            <a:ext cx="248494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透過</a:t>
            </a:r>
            <a:r>
              <a:rPr lang="en-US" altLang="zh-TW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BILSTM</a:t>
            </a:r>
            <a:r>
              <a:rPr lang="zh-TW" alt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，在</a:t>
            </a:r>
            <a:r>
              <a:rPr lang="en-US" altLang="zh-TW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Training data</a:t>
            </a:r>
            <a:r>
              <a:rPr lang="zh-TW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上的</a:t>
            </a:r>
            <a:r>
              <a:rPr lang="en-US" altLang="zh-TW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</a:t>
            </a:r>
            <a:r>
              <a:rPr lang="zh-TW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分數有明顯的提高</a:t>
            </a:r>
            <a:endParaRPr lang="zh-TW" alt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723C4D1-8AA7-4EFF-9D12-3A208DD97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22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25AB18-ED65-4738-9115-390B7FBC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314111"/>
            <a:ext cx="8911687" cy="1280890"/>
          </a:xfrm>
        </p:spPr>
        <p:txBody>
          <a:bodyPr/>
          <a:lstStyle/>
          <a:p>
            <a:pPr algn="ctr"/>
            <a:r>
              <a:rPr lang="zh-TW" altLang="en-US" dirty="0"/>
              <a:t>展示實驗結果</a:t>
            </a:r>
            <a:r>
              <a:rPr lang="en-US" altLang="zh-TW" dirty="0"/>
              <a:t>(2/8)</a:t>
            </a:r>
            <a:br>
              <a:rPr lang="en-US" altLang="zh-TW" dirty="0"/>
            </a:br>
            <a:r>
              <a:rPr lang="en-US" altLang="zh-TW" dirty="0"/>
              <a:t>LSTM/BILSTM</a:t>
            </a:r>
            <a:r>
              <a:rPr lang="zh-TW" altLang="en-US" dirty="0"/>
              <a:t> </a:t>
            </a:r>
            <a:r>
              <a:rPr lang="en-US" altLang="zh-TW" dirty="0"/>
              <a:t>testing data</a:t>
            </a:r>
            <a:r>
              <a:rPr lang="zh-TW" altLang="en-US" dirty="0"/>
              <a:t>比較</a:t>
            </a:r>
          </a:p>
        </p:txBody>
      </p:sp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BFF440E5-0947-4C6D-93AC-0AF60AC3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94" y="2657123"/>
            <a:ext cx="9427777" cy="31174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24EE69B-CE72-492B-BFE5-7BEBE6D2DD81}"/>
              </a:ext>
            </a:extLst>
          </p:cNvPr>
          <p:cNvSpPr/>
          <p:nvPr/>
        </p:nvSpPr>
        <p:spPr>
          <a:xfrm>
            <a:off x="6821159" y="5466760"/>
            <a:ext cx="105028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batch_idx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7A88AA-4161-4DAD-849F-CA7199B8D4E9}"/>
              </a:ext>
            </a:extLst>
          </p:cNvPr>
          <p:cNvSpPr/>
          <p:nvPr/>
        </p:nvSpPr>
        <p:spPr>
          <a:xfrm rot="16200000">
            <a:off x="1409931" y="4092719"/>
            <a:ext cx="118814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score of test</a:t>
            </a:r>
            <a:endParaRPr lang="zh-TW" altLang="en-US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A3CA675-7961-48FE-88B6-94FF0559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15" y="1504893"/>
            <a:ext cx="8911686" cy="102686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D49CA9E-CCBB-4111-89C5-F42A53EAEEF9}"/>
              </a:ext>
            </a:extLst>
          </p:cNvPr>
          <p:cNvSpPr/>
          <p:nvPr/>
        </p:nvSpPr>
        <p:spPr>
          <a:xfrm>
            <a:off x="7262949" y="1685109"/>
            <a:ext cx="509451" cy="743414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3FE472-E689-45FE-86C5-60FBBE5AA32E}"/>
              </a:ext>
            </a:extLst>
          </p:cNvPr>
          <p:cNvSpPr/>
          <p:nvPr/>
        </p:nvSpPr>
        <p:spPr>
          <a:xfrm>
            <a:off x="7871448" y="1685109"/>
            <a:ext cx="363049" cy="743414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D17A68-8293-40FD-B38E-6BC5EAAD3CD3}"/>
              </a:ext>
            </a:extLst>
          </p:cNvPr>
          <p:cNvSpPr/>
          <p:nvPr/>
        </p:nvSpPr>
        <p:spPr>
          <a:xfrm>
            <a:off x="246019" y="1504893"/>
            <a:ext cx="165004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透過</a:t>
            </a:r>
            <a:r>
              <a:rPr lang="en-US" altLang="zh-TW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BILSTM</a:t>
            </a:r>
            <a:r>
              <a:rPr lang="zh-TW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，在</a:t>
            </a:r>
            <a:r>
              <a:rPr lang="en-US" altLang="zh-TW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testing</a:t>
            </a:r>
            <a:r>
              <a:rPr lang="zh-TW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lang="zh-TW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上的</a:t>
            </a:r>
            <a:r>
              <a:rPr lang="en-US" altLang="zh-TW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</a:t>
            </a:r>
            <a:r>
              <a:rPr lang="zh-TW" altLang="en-US" sz="1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分數雖然有所提升，但是並不明顯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C3056AA-EFC2-49F4-ABF5-6E5C91FF6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31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B71D21-7887-46D8-B3BF-0F4ADBCC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477" y="142929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展示實驗結果</a:t>
            </a:r>
            <a:r>
              <a:rPr lang="en-US" altLang="zh-TW" dirty="0"/>
              <a:t>(3/8)</a:t>
            </a:r>
            <a:br>
              <a:rPr lang="en-US" altLang="zh-TW" dirty="0"/>
            </a:br>
            <a:r>
              <a:rPr lang="en-US" altLang="zh-TW" dirty="0"/>
              <a:t>100/1000/10000</a:t>
            </a:r>
            <a:r>
              <a:rPr lang="zh-TW" altLang="en-US" dirty="0"/>
              <a:t>次  </a:t>
            </a:r>
            <a:r>
              <a:rPr lang="en-US" altLang="zh-TW" dirty="0"/>
              <a:t>training data</a:t>
            </a:r>
            <a:r>
              <a:rPr lang="zh-TW" altLang="en-US" dirty="0"/>
              <a:t>比較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24C6F167-3B92-4D0A-ACAD-EEA8F06D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84" y="2801656"/>
            <a:ext cx="9438528" cy="31095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05173C8-AB8F-40CB-8E38-C5BEF587BC47}"/>
              </a:ext>
            </a:extLst>
          </p:cNvPr>
          <p:cNvSpPr/>
          <p:nvPr/>
        </p:nvSpPr>
        <p:spPr>
          <a:xfrm>
            <a:off x="6728281" y="5557330"/>
            <a:ext cx="105028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altLang="zh-TW" sz="1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atch_idx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F689A3-CCD1-4846-B4F7-493FD08DB9C4}"/>
              </a:ext>
            </a:extLst>
          </p:cNvPr>
          <p:cNvSpPr/>
          <p:nvPr/>
        </p:nvSpPr>
        <p:spPr>
          <a:xfrm rot="16200000">
            <a:off x="1567869" y="4187213"/>
            <a:ext cx="124264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score of train</a:t>
            </a:r>
            <a:endParaRPr lang="zh-TW" altLang="en-US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6686567-6427-4AB4-857A-F7064F2FD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81" y="1277255"/>
            <a:ext cx="8538583" cy="124134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8C07A3-65BE-4E24-A728-228AC469ED1E}"/>
              </a:ext>
            </a:extLst>
          </p:cNvPr>
          <p:cNvSpPr/>
          <p:nvPr/>
        </p:nvSpPr>
        <p:spPr>
          <a:xfrm>
            <a:off x="7684655" y="1423819"/>
            <a:ext cx="535709" cy="996108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F51051-EAA8-4780-9A94-40FCCF6179F2}"/>
              </a:ext>
            </a:extLst>
          </p:cNvPr>
          <p:cNvSpPr/>
          <p:nvPr/>
        </p:nvSpPr>
        <p:spPr>
          <a:xfrm>
            <a:off x="8220364" y="1423819"/>
            <a:ext cx="523128" cy="996108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2D8DEB-0495-4001-B78D-31F30BCCDC6B}"/>
              </a:ext>
            </a:extLst>
          </p:cNvPr>
          <p:cNvSpPr/>
          <p:nvPr/>
        </p:nvSpPr>
        <p:spPr>
          <a:xfrm>
            <a:off x="77857" y="1270655"/>
            <a:ext cx="2160556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藉由</a:t>
            </a:r>
            <a:r>
              <a:rPr lang="zh-TW" alt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訓練次數的多寡，我們發現次數的多寡</a:t>
            </a:r>
            <a:r>
              <a:rPr lang="zh-TW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造成</a:t>
            </a:r>
            <a:r>
              <a:rPr lang="zh-TW" alt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效率提升的幅度不高，應該依據模型所能負擔的次數進行，否則可能多此一舉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6451E02-7C70-4F0A-B28C-E7B7EBB4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472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05EAFF-415F-4B5C-A568-A50A303E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072" y="142222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zh-TW" altLang="en-US" dirty="0"/>
              <a:t>展示實驗結果</a:t>
            </a:r>
            <a:r>
              <a:rPr lang="en-US" altLang="zh-TW" dirty="0"/>
              <a:t>(4/8)</a:t>
            </a:r>
            <a:br>
              <a:rPr lang="en-US" altLang="zh-TW" dirty="0"/>
            </a:br>
            <a:r>
              <a:rPr lang="en-US" altLang="zh-TW" dirty="0"/>
              <a:t>100/1000/10000</a:t>
            </a:r>
            <a:r>
              <a:rPr lang="zh-TW" altLang="en-US" dirty="0"/>
              <a:t>次  </a:t>
            </a:r>
            <a:r>
              <a:rPr lang="en-US" altLang="zh-TW" dirty="0"/>
              <a:t>testing data</a:t>
            </a:r>
            <a:r>
              <a:rPr lang="zh-TW" altLang="en-US" dirty="0"/>
              <a:t>比較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50ABF51B-E7FC-4B70-91D2-1C816145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58" y="2640099"/>
            <a:ext cx="9415754" cy="31458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F986E43-4BA6-4479-BE3B-CB2A5E527456}"/>
              </a:ext>
            </a:extLst>
          </p:cNvPr>
          <p:cNvSpPr/>
          <p:nvPr/>
        </p:nvSpPr>
        <p:spPr>
          <a:xfrm>
            <a:off x="6276540" y="5416572"/>
            <a:ext cx="129875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batch_idx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723097-D10D-422D-9604-E24DCBC814DB}"/>
              </a:ext>
            </a:extLst>
          </p:cNvPr>
          <p:cNvSpPr/>
          <p:nvPr/>
        </p:nvSpPr>
        <p:spPr>
          <a:xfrm rot="16200000">
            <a:off x="1330907" y="4059111"/>
            <a:ext cx="164019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score of test 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B14E636-6E76-4BDA-88CA-4957DEEF9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4892" y="1423112"/>
            <a:ext cx="8892934" cy="116310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4296281-F0BB-4B9A-B18F-24B205208955}"/>
              </a:ext>
            </a:extLst>
          </p:cNvPr>
          <p:cNvSpPr/>
          <p:nvPr/>
        </p:nvSpPr>
        <p:spPr>
          <a:xfrm>
            <a:off x="7341326" y="1423112"/>
            <a:ext cx="561703" cy="1163109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DAC464-C490-4890-AA59-5A5A5A986FFB}"/>
              </a:ext>
            </a:extLst>
          </p:cNvPr>
          <p:cNvSpPr/>
          <p:nvPr/>
        </p:nvSpPr>
        <p:spPr>
          <a:xfrm>
            <a:off x="7903029" y="1423112"/>
            <a:ext cx="561703" cy="1163109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21FF28-DF6E-4A23-A550-499210F1691F}"/>
              </a:ext>
            </a:extLst>
          </p:cNvPr>
          <p:cNvSpPr/>
          <p:nvPr/>
        </p:nvSpPr>
        <p:spPr>
          <a:xfrm>
            <a:off x="250821" y="1339273"/>
            <a:ext cx="1838037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從訓練次數的多寡來看</a:t>
            </a: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testing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的表現，發現</a:t>
            </a: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個不同訓練次數的</a:t>
            </a: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分數竟然差不多</a:t>
            </a:r>
          </a:p>
        </p:txBody>
      </p:sp>
    </p:spTree>
    <p:extLst>
      <p:ext uri="{BB962C8B-B14F-4D97-AF65-F5344CB8AC3E}">
        <p14:creationId xmlns:p14="http://schemas.microsoft.com/office/powerpoint/2010/main" val="110191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E064D-EF0B-4D4A-8DD0-E5859496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654" y="306333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展示實驗結果</a:t>
            </a:r>
            <a:r>
              <a:rPr lang="en-US" altLang="zh-TW" dirty="0"/>
              <a:t>(5/8)</a:t>
            </a:r>
            <a:br>
              <a:rPr lang="en-US" altLang="zh-TW" dirty="0"/>
            </a:br>
            <a:r>
              <a:rPr lang="en-US" altLang="zh-TW" dirty="0" err="1"/>
              <a:t>Batchsize</a:t>
            </a:r>
            <a:r>
              <a:rPr lang="en-US" altLang="zh-TW" dirty="0"/>
              <a:t> 16/32/64/128 training data</a:t>
            </a:r>
            <a:r>
              <a:rPr lang="zh-TW" altLang="en-US" dirty="0"/>
              <a:t> 比較</a:t>
            </a:r>
          </a:p>
        </p:txBody>
      </p:sp>
      <p:pic>
        <p:nvPicPr>
          <p:cNvPr id="3" name="train_data ppt">
            <a:hlinkClick r:id="" action="ppaction://media"/>
            <a:extLst>
              <a:ext uri="{FF2B5EF4-FFF2-40B4-BE49-F238E27FC236}">
                <a16:creationId xmlns:a16="http://schemas.microsoft.com/office/drawing/2014/main" id="{8763F434-D5FC-4DC7-9013-38A98014C5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2496" y="5082117"/>
            <a:ext cx="2764015" cy="1554615"/>
          </a:xfrm>
        </p:spPr>
      </p:pic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3A1E851B-D0C2-4B86-A684-B2922892F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611" y="2481079"/>
            <a:ext cx="7680276" cy="421543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43A46E8-3209-4274-8BA1-D2A7B2C7BCF5}"/>
              </a:ext>
            </a:extLst>
          </p:cNvPr>
          <p:cNvSpPr/>
          <p:nvPr/>
        </p:nvSpPr>
        <p:spPr>
          <a:xfrm>
            <a:off x="5819285" y="6243890"/>
            <a:ext cx="763211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epoch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FE6F4FD-7B67-48DB-A05D-9D7555B1A47E}"/>
              </a:ext>
            </a:extLst>
          </p:cNvPr>
          <p:cNvSpPr/>
          <p:nvPr/>
        </p:nvSpPr>
        <p:spPr>
          <a:xfrm rot="16200000">
            <a:off x="1397128" y="4670690"/>
            <a:ext cx="145905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score of train</a:t>
            </a:r>
            <a:endParaRPr lang="zh-TW" alt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EF327C99-3EBC-4281-B69E-99FBFC8D3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321" y="1379085"/>
            <a:ext cx="5706351" cy="155461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B1F7F1E-A282-4539-A5A0-A823A162744B}"/>
              </a:ext>
            </a:extLst>
          </p:cNvPr>
          <p:cNvSpPr/>
          <p:nvPr/>
        </p:nvSpPr>
        <p:spPr>
          <a:xfrm>
            <a:off x="6502400" y="1562100"/>
            <a:ext cx="558800" cy="1371600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F47B69-2482-4B81-BEDF-1426C0568793}"/>
              </a:ext>
            </a:extLst>
          </p:cNvPr>
          <p:cNvSpPr/>
          <p:nvPr/>
        </p:nvSpPr>
        <p:spPr>
          <a:xfrm>
            <a:off x="0" y="1215800"/>
            <a:ext cx="2645193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ctr">
              <a:buNone/>
            </a:pP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Batch size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越大</a:t>
            </a: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</a:p>
          <a:p>
            <a:pPr marL="0" indent="0" algn="ctr">
              <a:buNone/>
            </a:pP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Bleu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成長速度越慢</a:t>
            </a: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訓練時間都差不多</a:t>
            </a: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因為每次訓練都會有一點誤差</a:t>
            </a:r>
          </a:p>
        </p:txBody>
      </p:sp>
    </p:spTree>
    <p:extLst>
      <p:ext uri="{BB962C8B-B14F-4D97-AF65-F5344CB8AC3E}">
        <p14:creationId xmlns:p14="http://schemas.microsoft.com/office/powerpoint/2010/main" val="413022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968919-775C-4EA2-BD86-787158D8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761" y="216255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展示實驗結果</a:t>
            </a:r>
            <a:r>
              <a:rPr lang="en-US" altLang="zh-TW" dirty="0"/>
              <a:t>(6/8)</a:t>
            </a:r>
            <a:br>
              <a:rPr lang="en-US" altLang="zh-TW" dirty="0"/>
            </a:br>
            <a:r>
              <a:rPr lang="en-US" altLang="zh-TW" dirty="0" err="1"/>
              <a:t>Batchsize</a:t>
            </a:r>
            <a:r>
              <a:rPr lang="en-US" altLang="zh-TW" dirty="0"/>
              <a:t> 16/32/64/128 testing data</a:t>
            </a:r>
            <a:r>
              <a:rPr lang="zh-TW" altLang="en-US" dirty="0"/>
              <a:t> 比較</a:t>
            </a:r>
          </a:p>
        </p:txBody>
      </p:sp>
      <p:pic>
        <p:nvPicPr>
          <p:cNvPr id="10" name="test_data ppt">
            <a:hlinkClick r:id="" action="ppaction://media"/>
            <a:extLst>
              <a:ext uri="{FF2B5EF4-FFF2-40B4-BE49-F238E27FC236}">
                <a16:creationId xmlns:a16="http://schemas.microsoft.com/office/drawing/2014/main" id="{AE634FFD-EE44-405F-8485-AEE4E5266A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9184" y="5348691"/>
            <a:ext cx="2008188" cy="1130300"/>
          </a:xfrm>
        </p:spPr>
      </p:pic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AC35BC2B-41F5-4C15-9E68-7F9274219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444" y="2405460"/>
            <a:ext cx="8288059" cy="44525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E0B93EF-D8DB-4676-82ED-BCBB159FB4E4}"/>
              </a:ext>
            </a:extLst>
          </p:cNvPr>
          <p:cNvSpPr/>
          <p:nvPr/>
        </p:nvSpPr>
        <p:spPr>
          <a:xfrm>
            <a:off x="6316487" y="6483373"/>
            <a:ext cx="781258" cy="3167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epoch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7D708B-4C7F-401C-BA24-590BFECEF2F0}"/>
              </a:ext>
            </a:extLst>
          </p:cNvPr>
          <p:cNvSpPr/>
          <p:nvPr/>
        </p:nvSpPr>
        <p:spPr>
          <a:xfrm rot="16200000">
            <a:off x="1335935" y="4490278"/>
            <a:ext cx="1433922" cy="2829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score of test</a:t>
            </a:r>
            <a:endParaRPr lang="zh-TW" alt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B5D981F-B24F-4112-AB28-734D99655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01" y="1229720"/>
            <a:ext cx="5483218" cy="147133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2884550-F5EB-4791-86DF-78BCA184D4E4}"/>
              </a:ext>
            </a:extLst>
          </p:cNvPr>
          <p:cNvSpPr/>
          <p:nvPr/>
        </p:nvSpPr>
        <p:spPr>
          <a:xfrm>
            <a:off x="7097745" y="1358537"/>
            <a:ext cx="517901" cy="1377348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422BEC-E6EB-4CBE-9532-BA1B530726DD}"/>
              </a:ext>
            </a:extLst>
          </p:cNvPr>
          <p:cNvSpPr/>
          <p:nvPr/>
        </p:nvSpPr>
        <p:spPr>
          <a:xfrm>
            <a:off x="71877" y="1358537"/>
            <a:ext cx="31309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r>
              <a:rPr lang="en-US" altLang="zh-TW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Batch_size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大小為 </a:t>
            </a:r>
            <a:r>
              <a:rPr lang="en-US" altLang="zh-TW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128</a:t>
            </a:r>
            <a:r>
              <a:rPr lang="zh-TW" alt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時他的測試分數是最高的</a:t>
            </a:r>
          </a:p>
        </p:txBody>
      </p:sp>
    </p:spTree>
    <p:extLst>
      <p:ext uri="{BB962C8B-B14F-4D97-AF65-F5344CB8AC3E}">
        <p14:creationId xmlns:p14="http://schemas.microsoft.com/office/powerpoint/2010/main" val="3735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AE971B-FB6F-4FB2-921B-ED2227DB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260" y="148039"/>
            <a:ext cx="8911687" cy="1280890"/>
          </a:xfrm>
        </p:spPr>
        <p:txBody>
          <a:bodyPr/>
          <a:lstStyle/>
          <a:p>
            <a:pPr algn="ctr"/>
            <a:r>
              <a:rPr lang="zh-TW" altLang="en-US" dirty="0"/>
              <a:t>展示實驗結果</a:t>
            </a:r>
            <a:r>
              <a:rPr lang="en-US" altLang="zh-TW" dirty="0"/>
              <a:t>(7/8)</a:t>
            </a:r>
            <a:br>
              <a:rPr lang="en-US" altLang="zh-TW" dirty="0"/>
            </a:br>
            <a:r>
              <a:rPr lang="en-US" altLang="zh-TW" dirty="0"/>
              <a:t>Optimizer training data</a:t>
            </a:r>
            <a:r>
              <a:rPr lang="zh-TW" altLang="en-US" dirty="0"/>
              <a:t>比較</a:t>
            </a:r>
          </a:p>
        </p:txBody>
      </p:sp>
      <p:pic>
        <p:nvPicPr>
          <p:cNvPr id="4" name="內容版面配置區 13">
            <a:extLst>
              <a:ext uri="{FF2B5EF4-FFF2-40B4-BE49-F238E27FC236}">
                <a16:creationId xmlns:a16="http://schemas.microsoft.com/office/drawing/2014/main" id="{D616E1F4-A9A6-48D8-870D-5DC1F35A7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760" y="2846968"/>
            <a:ext cx="9377233" cy="30513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33D930-FE53-4D67-9A40-DF4FEF4ACBF3}"/>
              </a:ext>
            </a:extLst>
          </p:cNvPr>
          <p:cNvSpPr/>
          <p:nvPr/>
        </p:nvSpPr>
        <p:spPr>
          <a:xfrm>
            <a:off x="6822000" y="5603445"/>
            <a:ext cx="76495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epoch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AB14A5-D468-427F-8B80-6F5EB4F69334}"/>
              </a:ext>
            </a:extLst>
          </p:cNvPr>
          <p:cNvSpPr/>
          <p:nvPr/>
        </p:nvSpPr>
        <p:spPr>
          <a:xfrm rot="16200000">
            <a:off x="1823733" y="4353074"/>
            <a:ext cx="145905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score of train</a:t>
            </a:r>
            <a:endParaRPr lang="zh-TW" alt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CE7FC86-E5D6-45E6-A746-3FE8F9258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760" y="1378855"/>
            <a:ext cx="9066688" cy="12808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D2C50B-993A-470A-963E-234DE7A6FD1B}"/>
              </a:ext>
            </a:extLst>
          </p:cNvPr>
          <p:cNvSpPr/>
          <p:nvPr/>
        </p:nvSpPr>
        <p:spPr>
          <a:xfrm>
            <a:off x="7916091" y="1528354"/>
            <a:ext cx="600892" cy="1031966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36E77890-15D7-4F79-A950-37165DAB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439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52D378-1B91-4057-9E59-D825BAB7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483" y="228795"/>
            <a:ext cx="8911687" cy="1280890"/>
          </a:xfrm>
        </p:spPr>
        <p:txBody>
          <a:bodyPr/>
          <a:lstStyle/>
          <a:p>
            <a:pPr algn="ctr"/>
            <a:r>
              <a:rPr lang="zh-TW" altLang="en-US" dirty="0"/>
              <a:t>展示實驗結果</a:t>
            </a:r>
            <a:r>
              <a:rPr lang="en-US" altLang="zh-TW" dirty="0"/>
              <a:t>(8/8)</a:t>
            </a:r>
            <a:br>
              <a:rPr lang="en-US" altLang="zh-TW" dirty="0"/>
            </a:br>
            <a:r>
              <a:rPr lang="en-US" altLang="zh-TW" dirty="0"/>
              <a:t>Optimizer testing data</a:t>
            </a:r>
            <a:r>
              <a:rPr lang="zh-TW" altLang="en-US" dirty="0"/>
              <a:t>比較</a:t>
            </a:r>
          </a:p>
        </p:txBody>
      </p:sp>
      <p:pic>
        <p:nvPicPr>
          <p:cNvPr id="4" name="內容版面配置區 12">
            <a:extLst>
              <a:ext uri="{FF2B5EF4-FFF2-40B4-BE49-F238E27FC236}">
                <a16:creationId xmlns:a16="http://schemas.microsoft.com/office/drawing/2014/main" id="{1265EA7F-8EEC-44A3-AF40-03E5CA181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00" y="2863804"/>
            <a:ext cx="9728872" cy="31910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8B234BC-6DEF-44D0-8942-7F19951B2A8B}"/>
              </a:ext>
            </a:extLst>
          </p:cNvPr>
          <p:cNvSpPr/>
          <p:nvPr/>
        </p:nvSpPr>
        <p:spPr>
          <a:xfrm>
            <a:off x="6701136" y="5799388"/>
            <a:ext cx="76495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epoch</a:t>
            </a:r>
            <a:endParaRPr lang="zh-TW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69F9215-DDFE-4A3D-B47A-E113F4CD6BF6}"/>
              </a:ext>
            </a:extLst>
          </p:cNvPr>
          <p:cNvSpPr/>
          <p:nvPr/>
        </p:nvSpPr>
        <p:spPr>
          <a:xfrm rot="16200000">
            <a:off x="1278534" y="4394224"/>
            <a:ext cx="13933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score of test</a:t>
            </a:r>
            <a:endParaRPr lang="zh-TW" alt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816BA2E-CEC4-47E2-93F7-3BC65FE5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01" y="1390758"/>
            <a:ext cx="9356069" cy="13663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68F4D63-A6E0-4438-8F2C-656A5B44CE43}"/>
              </a:ext>
            </a:extLst>
          </p:cNvPr>
          <p:cNvSpPr/>
          <p:nvPr/>
        </p:nvSpPr>
        <p:spPr>
          <a:xfrm>
            <a:off x="7746274" y="1628611"/>
            <a:ext cx="627017" cy="1091542"/>
          </a:xfrm>
          <a:prstGeom prst="rect">
            <a:avLst/>
          </a:prstGeom>
          <a:noFill/>
          <a:ln>
            <a:gradFill>
              <a:gsLst>
                <a:gs pos="0">
                  <a:srgbClr val="FF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43A4721-0ADC-4929-927E-FB442D017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63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D836A-4A75-4263-8426-92A3F264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CE95B7-1742-4E14-B558-C128CE6AC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1.</a:t>
            </a:r>
            <a:r>
              <a:rPr lang="zh-TW" altLang="en-US" sz="2400" dirty="0"/>
              <a:t>專題介紹 </a:t>
            </a:r>
            <a:r>
              <a:rPr lang="en-US" altLang="zh-TW" sz="2400" dirty="0"/>
              <a:t>						</a:t>
            </a:r>
            <a:r>
              <a:rPr lang="zh-TW" altLang="en-US" sz="2400" dirty="0"/>
              <a:t> </a:t>
            </a:r>
            <a:r>
              <a:rPr lang="en-US" altLang="zh-TW" sz="2400" dirty="0"/>
              <a:t>3.</a:t>
            </a:r>
            <a:r>
              <a:rPr lang="zh-TW" altLang="en-US" sz="2400" dirty="0"/>
              <a:t>總結</a:t>
            </a:r>
            <a:endParaRPr lang="en-US" altLang="zh-TW" sz="2400" dirty="0"/>
          </a:p>
          <a:p>
            <a:pPr marL="0" indent="0">
              <a:buNone/>
            </a:pPr>
            <a:r>
              <a:rPr lang="zh-TW" altLang="en-US" sz="1600" dirty="0"/>
              <a:t>前言</a:t>
            </a:r>
            <a:r>
              <a:rPr lang="en-US" altLang="zh-TW" sz="1600" dirty="0"/>
              <a:t>									</a:t>
            </a:r>
            <a:r>
              <a:rPr lang="zh-TW" altLang="en-US" sz="1600" dirty="0"/>
              <a:t>  展示實驗結果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系統功能                                                             系統畫面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系統特色                                                             開發工具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2400" dirty="0"/>
              <a:t>2.</a:t>
            </a:r>
            <a:r>
              <a:rPr lang="zh-TW" altLang="en-US" sz="2400" dirty="0"/>
              <a:t>專題改動                                 </a:t>
            </a:r>
            <a:r>
              <a:rPr lang="zh-TW" altLang="en-US" sz="1600" dirty="0"/>
              <a:t>結論與未來展望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LSTM(</a:t>
            </a:r>
            <a:r>
              <a:rPr lang="zh-TW" altLang="en-US" sz="1600" dirty="0"/>
              <a:t>長短期記憶模型</a:t>
            </a:r>
            <a:r>
              <a:rPr lang="en-US" altLang="zh-TW" sz="1600" dirty="0"/>
              <a:t>)</a:t>
            </a:r>
          </a:p>
          <a:p>
            <a:pPr marL="0" indent="0">
              <a:buNone/>
            </a:pPr>
            <a:r>
              <a:rPr lang="en-US" altLang="zh-TW" sz="1600" dirty="0"/>
              <a:t>BILSTM(</a:t>
            </a:r>
            <a:r>
              <a:rPr lang="zh-TW" altLang="en-US" sz="1600" dirty="0"/>
              <a:t>雙向長短型記憶模型</a:t>
            </a:r>
            <a:r>
              <a:rPr lang="en-US" altLang="zh-TW" sz="1600" dirty="0"/>
              <a:t>)</a:t>
            </a:r>
          </a:p>
          <a:p>
            <a:pPr marL="0" indent="0">
              <a:buNone/>
            </a:pPr>
            <a:r>
              <a:rPr lang="en-US" altLang="zh-TW" sz="1600" dirty="0"/>
              <a:t>LSTM</a:t>
            </a:r>
            <a:r>
              <a:rPr lang="zh-TW" altLang="en-US" sz="1600" dirty="0"/>
              <a:t>和</a:t>
            </a:r>
            <a:r>
              <a:rPr lang="en-US" altLang="zh-TW" sz="1600" dirty="0"/>
              <a:t>BILSTM</a:t>
            </a:r>
            <a:r>
              <a:rPr lang="zh-TW" altLang="en-US" sz="1600" dirty="0"/>
              <a:t>的差異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為什麼要使用</a:t>
            </a:r>
            <a:r>
              <a:rPr lang="en-US" altLang="zh-TW" sz="1600" dirty="0"/>
              <a:t>BILSTM</a:t>
            </a:r>
            <a:endParaRPr lang="en-US" altLang="zh-TW" dirty="0"/>
          </a:p>
          <a:p>
            <a:endParaRPr lang="en-US" altLang="zh-TW" sz="18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9551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FC1509-3785-4967-95DC-D5FEB995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系統畫面</a:t>
            </a:r>
            <a:r>
              <a:rPr lang="en-US" altLang="zh-TW" dirty="0"/>
              <a:t>(1/3)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8A5E3A-144E-49F4-A4C4-767C9225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D1D1C1-8EAE-45B7-8B17-2C828603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04802"/>
            <a:ext cx="5892989" cy="30017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4968C9-C6DD-4F95-8DD9-DCC22D65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05" y="1308482"/>
            <a:ext cx="5892989" cy="19115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741DDD8-6945-43C4-982D-49DA8B3169BF}"/>
              </a:ext>
            </a:extLst>
          </p:cNvPr>
          <p:cNvSpPr/>
          <p:nvPr/>
        </p:nvSpPr>
        <p:spPr>
          <a:xfrm>
            <a:off x="0" y="2076397"/>
            <a:ext cx="6089605" cy="162738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透過修改</a:t>
            </a:r>
            <a:r>
              <a:rPr lang="en-US" altLang="zh-TW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model.py</a:t>
            </a:r>
            <a:r>
              <a:rPr lang="zh-TW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裡的程式碼將</a:t>
            </a:r>
            <a:r>
              <a:rPr lang="en-US" altLang="zh-TW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LSTM</a:t>
            </a:r>
            <a:r>
              <a:rPr lang="zh-TW" alt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改成</a:t>
            </a:r>
            <a:r>
              <a:rPr lang="en-US" altLang="zh-TW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BILSTM</a:t>
            </a:r>
          </a:p>
          <a:p>
            <a:pPr algn="ctr"/>
            <a:endParaRPr lang="zh-TW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8C9FDA-92A2-45E5-9CB6-6DBA1E1C9D99}"/>
              </a:ext>
            </a:extLst>
          </p:cNvPr>
          <p:cNvSpPr/>
          <p:nvPr/>
        </p:nvSpPr>
        <p:spPr>
          <a:xfrm>
            <a:off x="7643771" y="723707"/>
            <a:ext cx="211906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32A9DC-C662-4DD4-9BF2-E6975630B913}"/>
              </a:ext>
            </a:extLst>
          </p:cNvPr>
          <p:cNvSpPr/>
          <p:nvPr/>
        </p:nvSpPr>
        <p:spPr>
          <a:xfrm>
            <a:off x="8067581" y="3277230"/>
            <a:ext cx="1459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BILSTM</a:t>
            </a:r>
            <a:endParaRPr lang="zh-TW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9B727B5-A0A2-48AD-90B7-3CE29C0E9CE0}"/>
              </a:ext>
            </a:extLst>
          </p:cNvPr>
          <p:cNvSpPr/>
          <p:nvPr/>
        </p:nvSpPr>
        <p:spPr>
          <a:xfrm>
            <a:off x="9412448" y="4488110"/>
            <a:ext cx="1057013" cy="209725"/>
          </a:xfrm>
          <a:prstGeom prst="rect">
            <a:avLst/>
          </a:prstGeom>
          <a:noFill/>
          <a:ln>
            <a:gradFill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660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C6E80E-EDC1-4ACE-965E-0083079BE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936" y="649510"/>
            <a:ext cx="8911687" cy="1280890"/>
          </a:xfrm>
        </p:spPr>
        <p:txBody>
          <a:bodyPr/>
          <a:lstStyle/>
          <a:p>
            <a:r>
              <a:rPr lang="zh-TW" altLang="en-US" dirty="0"/>
              <a:t>系統畫面</a:t>
            </a:r>
            <a:r>
              <a:rPr lang="en-US" altLang="zh-TW" dirty="0"/>
              <a:t>(2/3)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C05FEF-20CA-4DE9-A59B-7F0F5E120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068" y="1540189"/>
            <a:ext cx="8915400" cy="3777622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F1198E5-33E8-457B-9560-F69C80C0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27" y="2247323"/>
            <a:ext cx="8343900" cy="4305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2D1C5A-E94D-44FE-87B7-7ED81C186BCC}"/>
              </a:ext>
            </a:extLst>
          </p:cNvPr>
          <p:cNvSpPr/>
          <p:nvPr/>
        </p:nvSpPr>
        <p:spPr>
          <a:xfrm>
            <a:off x="1357733" y="1627196"/>
            <a:ext cx="103412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將訓練資料進行標記，好讓解碼器知道什麼時候開始解碼，什麼時候結束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9A50C7-A9D9-4AE9-875E-901483A22ACF}"/>
              </a:ext>
            </a:extLst>
          </p:cNvPr>
          <p:cNvSpPr/>
          <p:nvPr/>
        </p:nvSpPr>
        <p:spPr>
          <a:xfrm>
            <a:off x="7509164" y="3306618"/>
            <a:ext cx="378691" cy="240146"/>
          </a:xfrm>
          <a:prstGeom prst="rect">
            <a:avLst/>
          </a:prstGeom>
          <a:noFill/>
          <a:ln>
            <a:gradFill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2A360C-01D7-4355-BA0E-EBAC0B21ACCC}"/>
              </a:ext>
            </a:extLst>
          </p:cNvPr>
          <p:cNvSpPr/>
          <p:nvPr/>
        </p:nvSpPr>
        <p:spPr>
          <a:xfrm>
            <a:off x="2807855" y="3306618"/>
            <a:ext cx="378691" cy="240146"/>
          </a:xfrm>
          <a:prstGeom prst="rect">
            <a:avLst/>
          </a:prstGeom>
          <a:noFill/>
          <a:ln>
            <a:gradFill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36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0A8E2-655D-43AB-A9C8-A21D786E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系統畫面</a:t>
            </a:r>
            <a:r>
              <a:rPr lang="en-US" altLang="zh-TW" dirty="0"/>
              <a:t>(3/3)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D5EE321-4248-49E2-98B5-A864BAE67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129" y="2421430"/>
            <a:ext cx="10827146" cy="1280890"/>
          </a:xfr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D7FBEA-A479-468B-AC1D-D5B87273B4CF}"/>
              </a:ext>
            </a:extLst>
          </p:cNvPr>
          <p:cNvSpPr/>
          <p:nvPr/>
        </p:nvSpPr>
        <p:spPr>
          <a:xfrm>
            <a:off x="2245852" y="1758526"/>
            <a:ext cx="849463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在交叉熵訓練中，修改優化器以提升效能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49DE09D-DA19-46DE-B624-34FA3D06D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71" y="3765517"/>
            <a:ext cx="9733716" cy="3092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746F819-8446-4DB5-80F4-EC0F2BF0CF82}"/>
              </a:ext>
            </a:extLst>
          </p:cNvPr>
          <p:cNvSpPr/>
          <p:nvPr/>
        </p:nvSpPr>
        <p:spPr>
          <a:xfrm>
            <a:off x="6622702" y="6587824"/>
            <a:ext cx="68320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epoch</a:t>
            </a:r>
            <a:endParaRPr lang="zh-TW" alt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FB46D58-4DB0-46C7-AA1D-C2E016C18A0D}"/>
              </a:ext>
            </a:extLst>
          </p:cNvPr>
          <p:cNvSpPr/>
          <p:nvPr/>
        </p:nvSpPr>
        <p:spPr>
          <a:xfrm rot="16200000">
            <a:off x="1005645" y="5172839"/>
            <a:ext cx="124264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score of train</a:t>
            </a:r>
            <a:endParaRPr lang="zh-TW" altLang="en-US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F7BD60F-E01D-4AF0-96B6-188812303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129" y="2695382"/>
            <a:ext cx="6524625" cy="100012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4B811A1-1414-47FC-9BED-CB5721D0B824}"/>
              </a:ext>
            </a:extLst>
          </p:cNvPr>
          <p:cNvSpPr/>
          <p:nvPr/>
        </p:nvSpPr>
        <p:spPr>
          <a:xfrm>
            <a:off x="7418676" y="2512291"/>
            <a:ext cx="3637251" cy="1075473"/>
          </a:xfrm>
          <a:prstGeom prst="rect">
            <a:avLst/>
          </a:prstGeom>
          <a:noFill/>
          <a:ln>
            <a:gradFill>
              <a:gsLst>
                <a:gs pos="0">
                  <a:srgbClr val="C0000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上彎 18">
            <a:extLst>
              <a:ext uri="{FF2B5EF4-FFF2-40B4-BE49-F238E27FC236}">
                <a16:creationId xmlns:a16="http://schemas.microsoft.com/office/drawing/2014/main" id="{B3A2F1BF-5133-4A0E-A26D-ABCF11188001}"/>
              </a:ext>
            </a:extLst>
          </p:cNvPr>
          <p:cNvSpPr/>
          <p:nvPr/>
        </p:nvSpPr>
        <p:spPr>
          <a:xfrm>
            <a:off x="10740485" y="2068599"/>
            <a:ext cx="850392" cy="731520"/>
          </a:xfrm>
          <a:prstGeom prst="bent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9989C3-E982-4050-8B03-74442FF4E0FE}"/>
              </a:ext>
            </a:extLst>
          </p:cNvPr>
          <p:cNvSpPr/>
          <p:nvPr/>
        </p:nvSpPr>
        <p:spPr>
          <a:xfrm>
            <a:off x="10338520" y="934957"/>
            <a:ext cx="15680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Le-3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06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019D22-C0D8-4D0D-882F-71731C68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系統流程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0903DE6-092F-4C19-83D5-302234E28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2062585"/>
            <a:ext cx="8484301" cy="3096644"/>
          </a:xfrm>
        </p:spPr>
      </p:pic>
    </p:spTree>
    <p:extLst>
      <p:ext uri="{BB962C8B-B14F-4D97-AF65-F5344CB8AC3E}">
        <p14:creationId xmlns:p14="http://schemas.microsoft.com/office/powerpoint/2010/main" val="228348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C7679C-E7DB-4A4A-A2E8-1B3AAA98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影片呈現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F33AC7-EB4A-46FC-BBA1-DC479B543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https://www.youtube.com/watch?v=5IsUJ4aiaWg&amp;ab_channel=YuukiAsuna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1823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3EC169-FBC2-4B5B-A61D-FAA6BBCE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開發工具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F0835A-51DE-4566-91D0-42E3753CF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Spyder                                   </a:t>
            </a:r>
            <a:r>
              <a:rPr lang="en-US" altLang="zh-TW" dirty="0" err="1"/>
              <a:t>Pytorch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                                    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Telegram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CFE138-D748-4901-9EA6-D5B9401F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842" y="2255630"/>
            <a:ext cx="1537254" cy="15372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CD13F42-11CC-494F-A2D2-2A41FDC8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42" y="2133600"/>
            <a:ext cx="3028950" cy="1514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7A99B6-5AE1-4102-A2F1-DA2EB9553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961" y="4321023"/>
            <a:ext cx="3028951" cy="15901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B27731-82B6-4AFD-BB60-AB772EF01127}"/>
              </a:ext>
            </a:extLst>
          </p:cNvPr>
          <p:cNvSpPr/>
          <p:nvPr/>
        </p:nvSpPr>
        <p:spPr>
          <a:xfrm>
            <a:off x="1100696" y="3838231"/>
            <a:ext cx="47628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結合</a:t>
            </a:r>
            <a:r>
              <a:rPr lang="en-US" altLang="zh-TW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anaconda</a:t>
            </a:r>
            <a:r>
              <a:rPr lang="zh-TW" alt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</a:t>
            </a:r>
            <a:r>
              <a:rPr lang="en-US" altLang="zh-TW" sz="1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spyder</a:t>
            </a:r>
            <a:r>
              <a:rPr lang="zh-TW" alt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可以輕鬆處理套件與環境問題</a:t>
            </a:r>
            <a:endParaRPr lang="zh-TW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434DD9-A78C-4E2F-8D8E-8EDBFBB34BB7}"/>
              </a:ext>
            </a:extLst>
          </p:cNvPr>
          <p:cNvSpPr/>
          <p:nvPr/>
        </p:nvSpPr>
        <p:spPr>
          <a:xfrm>
            <a:off x="6300281" y="3799954"/>
            <a:ext cx="330250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Pytorch</a:t>
            </a:r>
            <a:r>
              <a:rPr lang="zh-TW" alt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安裝方便，類似</a:t>
            </a:r>
            <a:r>
              <a:rPr lang="en-US" altLang="zh-TW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zh-TW" altLang="en-US" sz="1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的代碼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732E0C-70A3-40B1-B40C-6D39601C8506}"/>
              </a:ext>
            </a:extLst>
          </p:cNvPr>
          <p:cNvSpPr/>
          <p:nvPr/>
        </p:nvSpPr>
        <p:spPr>
          <a:xfrm>
            <a:off x="1315836" y="5343626"/>
            <a:ext cx="35012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Telegram</a:t>
            </a:r>
            <a:r>
              <a:rPr lang="zh-TW" altLang="en-US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方便且迅速地打造一個</a:t>
            </a:r>
            <a:r>
              <a:rPr lang="en-US" altLang="zh-TW" sz="1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chatbot</a:t>
            </a:r>
            <a:endParaRPr lang="zh-TW" altLang="en-US" sz="1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70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357AD-30E8-42CF-9EE8-14F35483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結論與未來展望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EABEF6-6B67-4AB7-BAD4-C11E2DBF0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結論</a:t>
            </a:r>
            <a:r>
              <a:rPr lang="en-US" altLang="zh-TW" sz="2400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經過</a:t>
            </a:r>
            <a:r>
              <a:rPr lang="en-US" altLang="zh-TW" dirty="0"/>
              <a:t>BILSTM</a:t>
            </a:r>
            <a:r>
              <a:rPr lang="zh-TW" altLang="en-US" dirty="0"/>
              <a:t>、</a:t>
            </a:r>
            <a:r>
              <a:rPr lang="en-US" altLang="zh-TW" dirty="0" err="1"/>
              <a:t>Batch_size</a:t>
            </a:r>
            <a:r>
              <a:rPr lang="zh-TW" altLang="en-US" dirty="0"/>
              <a:t> 、訓練次數多寡、</a:t>
            </a:r>
            <a:r>
              <a:rPr lang="en-US" altLang="zh-TW" dirty="0"/>
              <a:t>optimizer</a:t>
            </a:r>
            <a:r>
              <a:rPr lang="zh-TW" altLang="en-US" dirty="0"/>
              <a:t>訓練出來模型，在訓練資料</a:t>
            </a:r>
            <a:r>
              <a:rPr lang="en-US" altLang="zh-TW" dirty="0"/>
              <a:t>	</a:t>
            </a:r>
            <a:r>
              <a:rPr lang="zh-TW" altLang="en-US" dirty="0"/>
              <a:t>表現得非常好，但在測試資料裡表現一般，我們推測模型處於</a:t>
            </a:r>
            <a:r>
              <a:rPr lang="en-US" altLang="zh-TW" dirty="0"/>
              <a:t>overfitting</a:t>
            </a:r>
            <a:r>
              <a:rPr lang="zh-TW" altLang="en-US" dirty="0"/>
              <a:t>的狀態，</a:t>
            </a:r>
            <a:r>
              <a:rPr lang="en-US" altLang="zh-TW" dirty="0"/>
              <a:t>	</a:t>
            </a:r>
            <a:r>
              <a:rPr lang="zh-TW" altLang="en-US" dirty="0"/>
              <a:t>可能是因為缺少良好的正規化所導致。</a:t>
            </a:r>
            <a:endParaRPr lang="en-US" altLang="zh-TW" dirty="0"/>
          </a:p>
          <a:p>
            <a:r>
              <a:rPr lang="zh-TW" altLang="en-US" sz="2400" dirty="0"/>
              <a:t>未來展望</a:t>
            </a:r>
            <a:r>
              <a:rPr lang="en-US" altLang="zh-TW" sz="2400" dirty="0"/>
              <a:t>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目前我們的機器人並沒有提供實用的服務，屬於偏向娛樂導向的，希望藉由其他的</a:t>
            </a:r>
            <a:r>
              <a:rPr lang="en-US" altLang="zh-TW" dirty="0"/>
              <a:t>	</a:t>
            </a:r>
            <a:r>
              <a:rPr lang="zh-TW" altLang="en-US" dirty="0"/>
              <a:t>資料集、良好的正規化以及更縝密的演算法做到更多元的服務，以及添</a:t>
            </a:r>
            <a:r>
              <a:rPr lang="en-US" altLang="zh-TW" dirty="0"/>
              <a:t>attention	</a:t>
            </a:r>
            <a:r>
              <a:rPr lang="zh-TW" altLang="en-US" dirty="0"/>
              <a:t>機制</a:t>
            </a:r>
            <a:r>
              <a:rPr lang="en-US" altLang="zh-TW" dirty="0"/>
              <a:t>,</a:t>
            </a:r>
            <a:r>
              <a:rPr lang="zh-TW" altLang="en-US" dirty="0"/>
              <a:t>強化聊天機器人。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847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3E1E4B-7D59-411A-8C31-4FDC7702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Attention</a:t>
            </a:r>
            <a:r>
              <a:rPr lang="zh-TW" altLang="en-US" dirty="0"/>
              <a:t>機制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C30C2E-6FEE-4794-B7AC-8CDC66917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700" y="1387789"/>
            <a:ext cx="8915400" cy="3777622"/>
          </a:xfrm>
        </p:spPr>
        <p:txBody>
          <a:bodyPr>
            <a:normAutofit/>
          </a:bodyPr>
          <a:lstStyle/>
          <a:p>
            <a:r>
              <a:rPr lang="zh-TW" altLang="en-US" dirty="0"/>
              <a:t>由於</a:t>
            </a:r>
            <a:r>
              <a:rPr lang="en-US" altLang="zh-TW" dirty="0"/>
              <a:t>RNN </a:t>
            </a:r>
            <a:r>
              <a:rPr lang="zh-TW" altLang="en-US" dirty="0"/>
              <a:t>可能會忘記太久遠的資訊，即使 </a:t>
            </a:r>
            <a:r>
              <a:rPr lang="en-US" altLang="zh-TW" dirty="0"/>
              <a:t>LSTM / GRU </a:t>
            </a:r>
            <a:r>
              <a:rPr lang="zh-TW" altLang="en-US" dirty="0"/>
              <a:t>等模型改善了這個問題，仍然無法完全解決，而</a:t>
            </a:r>
            <a:r>
              <a:rPr lang="en-US" altLang="zh-TW" dirty="0"/>
              <a:t>Attention</a:t>
            </a:r>
            <a:r>
              <a:rPr lang="zh-TW" altLang="en-US" dirty="0"/>
              <a:t>注意力機制可以試圖解決這個問題。 </a:t>
            </a:r>
            <a:r>
              <a:rPr lang="en-US" altLang="zh-TW" dirty="0"/>
              <a:t>Attention</a:t>
            </a:r>
            <a:r>
              <a:rPr lang="zh-TW" altLang="en-US" dirty="0"/>
              <a:t>機制跟人類翻譯文章時候的思路有些類似，即將注意力關注於我們翻譯部分對應的上下文。注意力機制的核心概念是，在 </a:t>
            </a:r>
            <a:r>
              <a:rPr lang="en-US" altLang="zh-TW" dirty="0"/>
              <a:t>Decoder </a:t>
            </a:r>
            <a:r>
              <a:rPr lang="zh-TW" altLang="en-US" dirty="0"/>
              <a:t>的每一個步驟，都直接與 </a:t>
            </a:r>
            <a:r>
              <a:rPr lang="en-US" altLang="zh-TW" dirty="0"/>
              <a:t>Encoder </a:t>
            </a:r>
            <a:r>
              <a:rPr lang="zh-TW" altLang="en-US" dirty="0"/>
              <a:t>相連，透過權重加權 </a:t>
            </a:r>
            <a:r>
              <a:rPr lang="en-US" altLang="zh-TW" dirty="0"/>
              <a:t>Encoder </a:t>
            </a:r>
            <a:r>
              <a:rPr lang="zh-TW" altLang="en-US" dirty="0"/>
              <a:t>輸出的序列當作 </a:t>
            </a:r>
            <a:r>
              <a:rPr lang="en-US" altLang="zh-TW" dirty="0"/>
              <a:t>Decoder </a:t>
            </a:r>
            <a:r>
              <a:rPr lang="zh-TW" altLang="en-US" dirty="0"/>
              <a:t>的輸入。如此一來， </a:t>
            </a:r>
            <a:r>
              <a:rPr lang="en-US" altLang="zh-TW" dirty="0"/>
              <a:t>Decoder </a:t>
            </a:r>
            <a:r>
              <a:rPr lang="zh-TW" altLang="en-US" dirty="0"/>
              <a:t>的每個步驟，都好像是專注在輸入的句子權重高的部分，於是對於每個翻譯出的詞，我們可以知道他是專注在輸入的哪些詞而得出的結果。同樣的，</a:t>
            </a:r>
            <a:r>
              <a:rPr lang="en-US" altLang="zh-TW" dirty="0"/>
              <a:t>Attention</a:t>
            </a:r>
            <a:r>
              <a:rPr lang="zh-TW" altLang="en-US" dirty="0"/>
              <a:t>模型中，當我們翻譯當前詞語時，我們會尋找原語句中相對應的幾個詞語，並結合之前已經翻譯的部分作出相應的翻譯，如下圖所示，當我們翻譯“</a:t>
            </a:r>
            <a:r>
              <a:rPr lang="en-US" altLang="zh-TW" dirty="0"/>
              <a:t>knowledge ”</a:t>
            </a:r>
            <a:r>
              <a:rPr lang="zh-TW" altLang="en-US" dirty="0"/>
              <a:t>時，只需將注意力放在原句中“知識”的部分，當翻譯“</a:t>
            </a:r>
            <a:r>
              <a:rPr lang="en-US" altLang="zh-TW" dirty="0"/>
              <a:t>power”</a:t>
            </a:r>
            <a:r>
              <a:rPr lang="zh-TW" altLang="en-US" dirty="0"/>
              <a:t>時，只需將注意力集中在</a:t>
            </a:r>
            <a:r>
              <a:rPr lang="en-US" altLang="zh-TW" dirty="0"/>
              <a:t>“</a:t>
            </a:r>
            <a:r>
              <a:rPr lang="zh-TW" altLang="en-US" dirty="0"/>
              <a:t>力量“。這樣，當我們</a:t>
            </a:r>
            <a:r>
              <a:rPr lang="en-US" altLang="zh-TW" dirty="0"/>
              <a:t>decoder</a:t>
            </a:r>
            <a:r>
              <a:rPr lang="zh-TW" altLang="en-US" dirty="0"/>
              <a:t>預測目標翻譯的時候就可以看到</a:t>
            </a:r>
            <a:r>
              <a:rPr lang="en-US" altLang="zh-TW" dirty="0"/>
              <a:t>encoder</a:t>
            </a:r>
            <a:r>
              <a:rPr lang="zh-TW" altLang="en-US" dirty="0"/>
              <a:t>的所有資訊，而不僅局限於原來模型中定長的隱藏向量，並且不會喪失長程的資訊。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FF684B-9D7F-4E62-A0CF-55FE7FE3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98" y="3934803"/>
            <a:ext cx="5676900" cy="28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1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F6781-1588-48DB-B7A0-3EF01CC10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FFC57-D840-49F8-A883-2BB711719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9CDB66-6DD8-4EC2-9415-6306AD685E18}"/>
              </a:ext>
            </a:extLst>
          </p:cNvPr>
          <p:cNvSpPr/>
          <p:nvPr/>
        </p:nvSpPr>
        <p:spPr>
          <a:xfrm>
            <a:off x="2803271" y="2967335"/>
            <a:ext cx="6585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for watching</a:t>
            </a:r>
            <a:endParaRPr lang="zh-TW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378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41FD8C-ED68-40DE-8E4D-C080C7E1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B396DD-41B1-4F1C-A196-7BE066E71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由於科技進步，人們追求便利，希望透過機器人來減少人力，也因應各大企業的需求，提供各種不同服務的聊天機器人，例如</a:t>
            </a:r>
            <a:r>
              <a:rPr lang="en-US" altLang="zh-TW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sz="20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訂票，購物，外送，問題諮詢……等，幾乎與我們的生活息息相關，因此聊天機器人將成為未來的不可藐視的產業</a:t>
            </a:r>
            <a:r>
              <a:rPr lang="zh-TW" altLang="zh-TW" sz="20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sz="20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70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E40206-54C8-43E4-ACA5-D3D1594F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7865EC-559B-4951-9BBC-87CEF3FA3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使用者透過應用程式與訓練好的各個電影類別的模組進行聊天，可以適當地模擬電影中的角色對白，彷彿置身於電影之中，進而增加對電影的興趣。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類別包含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:Comedy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Horror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Family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等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18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140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F89655-1970-46E8-92B7-1CF822EA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系統特色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269DC2-D064-47C9-ABFE-C5C9D3CD5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我們這個聊天機器人以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Cornell Movie-Dialogs Corpus(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康奈爾大學的電影對白語料庫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作為資料庫，使用者也可以使用不同的語料進行套用，由於我們使用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BILSTM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不同於以往的模組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LSTM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，可以增加句子前後的依賴性，讓機器人判別時可以更充分地了解這句話的語氣是貶義還是褒義。</a:t>
            </a:r>
            <a:endParaRPr lang="zh-TW" altLang="zh-TW" sz="1800" dirty="0">
              <a:effectLst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59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92193-2DFB-45C7-9695-A5A147F8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852710"/>
            <a:ext cx="8911687" cy="1280890"/>
          </a:xfrm>
        </p:spPr>
        <p:txBody>
          <a:bodyPr>
            <a:normAutofit/>
          </a:bodyPr>
          <a:lstStyle/>
          <a:p>
            <a:r>
              <a:rPr lang="zh-TW" altLang="en-US" dirty="0"/>
              <a:t>專題改動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82D5B5-6202-4EE5-9792-32FF14710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1.</a:t>
            </a:r>
            <a:r>
              <a:rPr lang="zh-TW" altLang="en-US" sz="2400" dirty="0"/>
              <a:t>由於可以訓練的電影種類實在太多，所以我們選擇讓使用者自行決定想要訓練的電影種類，我們提供已經訓練完的驚悚類的對話內容，供使用者使用。</a:t>
            </a:r>
            <a:endParaRPr lang="en-US" altLang="zh-TW" sz="2400" dirty="0"/>
          </a:p>
          <a:p>
            <a:r>
              <a:rPr lang="en-US" altLang="zh-TW" sz="2400" dirty="0"/>
              <a:t>2.</a:t>
            </a:r>
            <a:r>
              <a:rPr lang="zh-TW" altLang="en-US" sz="2400" dirty="0"/>
              <a:t>我們改變之前使用的</a:t>
            </a:r>
            <a:r>
              <a:rPr lang="en-US" altLang="zh-TW" sz="2400" dirty="0"/>
              <a:t>LSTM</a:t>
            </a:r>
            <a:r>
              <a:rPr lang="zh-TW" altLang="en-US" sz="2400" dirty="0"/>
              <a:t>模組，並使用</a:t>
            </a:r>
            <a:r>
              <a:rPr lang="en-US" altLang="zh-TW" sz="2400" dirty="0"/>
              <a:t>BILSTM</a:t>
            </a:r>
            <a:r>
              <a:rPr lang="zh-TW" altLang="en-US" sz="2400" dirty="0"/>
              <a:t>模組進行訓練。</a:t>
            </a:r>
            <a:endParaRPr lang="en-US" altLang="zh-TW" sz="2400" dirty="0"/>
          </a:p>
          <a:p>
            <a:r>
              <a:rPr lang="en-US" altLang="zh-TW" sz="2400" dirty="0"/>
              <a:t>3.</a:t>
            </a:r>
            <a:r>
              <a:rPr lang="zh-TW" altLang="en-US" sz="2400" dirty="0"/>
              <a:t>藉由其他不同的</a:t>
            </a:r>
            <a:r>
              <a:rPr lang="en-US" altLang="zh-TW" sz="2400" dirty="0"/>
              <a:t>Optimizer</a:t>
            </a:r>
            <a:r>
              <a:rPr lang="zh-TW" altLang="en-US" sz="2400" dirty="0"/>
              <a:t>對模組進行微調。</a:t>
            </a:r>
            <a:endParaRPr lang="en-US" altLang="zh-TW" sz="2400" dirty="0"/>
          </a:p>
          <a:p>
            <a:r>
              <a:rPr lang="en-US" altLang="zh-TW" sz="2400" dirty="0"/>
              <a:t>4.</a:t>
            </a:r>
            <a:r>
              <a:rPr lang="zh-TW" altLang="en-US" sz="2400" dirty="0"/>
              <a:t>對模組中的參數進行微調並比較、實驗。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446564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EB14F-F1BE-4489-90A7-AC46BAB14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altLang="zh-TW" sz="3600" dirty="0"/>
              <a:t>BILSTM(</a:t>
            </a:r>
            <a:r>
              <a:rPr lang="zh-TW" altLang="en-US" sz="3600" dirty="0"/>
              <a:t>雙向長短型記憶模型</a:t>
            </a:r>
            <a:r>
              <a:rPr lang="en-US" altLang="zh-TW" sz="3600" dirty="0"/>
              <a:t>)</a:t>
            </a:r>
            <a:r>
              <a:rPr lang="zh-TW" altLang="en-US" sz="3600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1FE5A-F1F6-43AC-B771-1D838A4E1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178" y="1470869"/>
            <a:ext cx="8915400" cy="3777622"/>
          </a:xfrm>
        </p:spPr>
        <p:txBody>
          <a:bodyPr/>
          <a:lstStyle/>
          <a:p>
            <a:pPr algn="l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雙向遞歸神經網絡（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RNN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）實際上只是將兩個獨立的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RNN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放在一起。這種結構允許網絡在每個時間步都有關於序列的</a:t>
            </a:r>
            <a:r>
              <a:rPr lang="zh-TW" altLang="en-US" b="0" i="0" dirty="0">
                <a:solidFill>
                  <a:srgbClr val="00B050"/>
                </a:solidFill>
                <a:effectLst/>
                <a:latin typeface="charter"/>
              </a:rPr>
              <a:t>後退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和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charter"/>
              </a:rPr>
              <a:t>前向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信息</a:t>
            </a:r>
          </a:p>
          <a:p>
            <a:pPr algn="l"/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使用雙向將以兩種方式運行您的輸入，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charter"/>
              </a:rPr>
              <a:t>一種從過去到將來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，</a:t>
            </a:r>
            <a:r>
              <a:rPr lang="zh-TW" altLang="en-US" b="0" i="0" dirty="0">
                <a:solidFill>
                  <a:srgbClr val="00B050"/>
                </a:solidFill>
                <a:effectLst/>
                <a:latin typeface="charter"/>
              </a:rPr>
              <a:t>一種從未來到過去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，這種方法與單向的不同之處在於，在向後運行的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charter"/>
              </a:rPr>
              <a:t>LSTM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中，您保留了將來的信息，並且使用了兩個隱藏狀態相結合能夠在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charter"/>
              </a:rPr>
              <a:t>任何時間點保存過去和將來的信息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charter"/>
              </a:rPr>
              <a:t>。</a:t>
            </a:r>
          </a:p>
          <a:p>
            <a:endParaRPr lang="zh-TW" altLang="en-US" sz="1800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376553-1746-4614-9953-AD7686E1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50" y="3429000"/>
            <a:ext cx="7220649" cy="254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8021A-6705-4344-8FB2-AA6ACC529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87610"/>
            <a:ext cx="8911687" cy="1280890"/>
          </a:xfrm>
        </p:spPr>
        <p:txBody>
          <a:bodyPr/>
          <a:lstStyle/>
          <a:p>
            <a:r>
              <a:rPr lang="en-US" altLang="zh-TW" dirty="0"/>
              <a:t>LSTM</a:t>
            </a:r>
            <a:r>
              <a:rPr lang="zh-TW" altLang="en-US" dirty="0"/>
              <a:t>和</a:t>
            </a:r>
            <a:r>
              <a:rPr lang="en-US" altLang="zh-TW" dirty="0"/>
              <a:t>BILSTM</a:t>
            </a:r>
            <a:r>
              <a:rPr lang="zh-TW" altLang="en-US" dirty="0"/>
              <a:t>的差異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FEC003-5282-4AAF-A6EE-C35B7C4D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378" y="1437313"/>
            <a:ext cx="8915400" cy="3777622"/>
          </a:xfrm>
        </p:spPr>
        <p:txBody>
          <a:bodyPr/>
          <a:lstStyle/>
          <a:p>
            <a:r>
              <a:rPr lang="en-US" altLang="zh-TW" sz="2400" dirty="0"/>
              <a:t>LSTM</a:t>
            </a:r>
            <a:r>
              <a:rPr lang="zh-TW" altLang="en-US" sz="2400" dirty="0"/>
              <a:t>只有一個方向</a:t>
            </a:r>
            <a:r>
              <a:rPr lang="en-US" altLang="zh-TW" sz="2400" dirty="0"/>
              <a:t>(</a:t>
            </a:r>
            <a:r>
              <a:rPr lang="zh-TW" altLang="en-US" sz="2400" dirty="0"/>
              <a:t>向前</a:t>
            </a:r>
            <a:r>
              <a:rPr lang="en-US" altLang="zh-TW" sz="2400" dirty="0"/>
              <a:t>),</a:t>
            </a:r>
            <a:r>
              <a:rPr lang="zh-TW" altLang="en-US" sz="2400" dirty="0"/>
              <a:t>而</a:t>
            </a:r>
            <a:r>
              <a:rPr lang="en-US" altLang="zh-TW" sz="2400" dirty="0"/>
              <a:t>BILSTM</a:t>
            </a:r>
            <a:r>
              <a:rPr lang="zh-TW" altLang="en-US" sz="2400" dirty="0"/>
              <a:t>有兩個方向</a:t>
            </a:r>
            <a:r>
              <a:rPr lang="en-US" altLang="zh-TW" sz="2400" dirty="0"/>
              <a:t>(</a:t>
            </a:r>
            <a:r>
              <a:rPr lang="zh-TW" altLang="en-US" sz="2400" dirty="0"/>
              <a:t>向前和向後</a:t>
            </a:r>
            <a:r>
              <a:rPr lang="en-US" altLang="zh-TW" sz="2400" dirty="0"/>
              <a:t>),</a:t>
            </a:r>
            <a:r>
              <a:rPr lang="zh-TW" altLang="en-US" sz="2400" dirty="0"/>
              <a:t>可以看成是兩層神經網路</a:t>
            </a:r>
            <a:r>
              <a:rPr lang="en-US" altLang="zh-TW" sz="2400" dirty="0"/>
              <a:t>,</a:t>
            </a:r>
            <a:r>
              <a:rPr lang="zh-TW" altLang="en-US" sz="2400" dirty="0">
                <a:solidFill>
                  <a:srgbClr val="FF0000"/>
                </a:solidFill>
              </a:rPr>
              <a:t>第一層從左邊作為序列的起始輸入</a:t>
            </a:r>
            <a:r>
              <a:rPr lang="zh-TW" altLang="en-US" sz="2400" dirty="0"/>
              <a:t>，在文本處理上可以理解成從句子的開頭開始輸入，而</a:t>
            </a:r>
            <a:r>
              <a:rPr lang="zh-TW" altLang="en-US" sz="2400" dirty="0">
                <a:solidFill>
                  <a:srgbClr val="FF0000"/>
                </a:solidFill>
              </a:rPr>
              <a:t>第二層則是從右邊作為序列的起始輸入</a:t>
            </a:r>
            <a:r>
              <a:rPr lang="zh-TW" altLang="en-US" sz="2400" dirty="0"/>
              <a:t>，在文本處理上可以理解成從句子的最後一個詞語作為輸入，反向做與第一層一樣的處理。最後對得到的兩個結果進行處理。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34C346-C2E6-4835-8BB9-07F51F3F6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03" y="3916360"/>
            <a:ext cx="6386993" cy="2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074876-D76E-44B2-A840-6C4EE715C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24" y="751110"/>
            <a:ext cx="8911687" cy="1280890"/>
          </a:xfrm>
        </p:spPr>
        <p:txBody>
          <a:bodyPr/>
          <a:lstStyle/>
          <a:p>
            <a:r>
              <a:rPr lang="zh-TW" altLang="en-US" dirty="0"/>
              <a:t>為什麼要使用</a:t>
            </a:r>
            <a:r>
              <a:rPr lang="en-US" altLang="zh-TW" dirty="0"/>
              <a:t>BILSTM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DE29BF-C19D-446D-921E-912126FB8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BILSTM</a:t>
            </a:r>
            <a:r>
              <a:rPr lang="zh-TW" altLang="en-US" sz="2400" dirty="0"/>
              <a:t>解決了</a:t>
            </a:r>
            <a:r>
              <a:rPr lang="en-US" altLang="zh-TW" sz="2400" dirty="0"/>
              <a:t>LSTM</a:t>
            </a:r>
            <a:r>
              <a:rPr lang="zh-TW" altLang="en-US" sz="2400" dirty="0"/>
              <a:t>無法編碼從後到前的訊息</a:t>
            </a:r>
            <a:r>
              <a:rPr lang="en-US" altLang="zh-TW" sz="2400" dirty="0"/>
              <a:t>,</a:t>
            </a:r>
            <a:r>
              <a:rPr lang="zh-TW" altLang="en-US" sz="2400" dirty="0"/>
              <a:t>這在更細微的語意情感分類是有幫助的。舉一個例子，“這個餐廳髒得不行，沒有隔壁好”，這裡的“不行”是對“髒”的程度的一種修飾，透過</a:t>
            </a:r>
            <a:r>
              <a:rPr lang="en-US" altLang="zh-TW" sz="2400" dirty="0"/>
              <a:t>BILSTM</a:t>
            </a:r>
            <a:r>
              <a:rPr lang="zh-TW" altLang="en-US" sz="2400" dirty="0"/>
              <a:t>可以更好的捕捉雙向的語義依賴。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BBEF3F-D92E-4FE7-A7A8-44177BF5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857" y="3992340"/>
            <a:ext cx="58007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994</TotalTime>
  <Words>1740</Words>
  <Application>Microsoft Office PowerPoint</Application>
  <PresentationFormat>寬螢幕</PresentationFormat>
  <Paragraphs>121</Paragraphs>
  <Slides>28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charter</vt:lpstr>
      <vt:lpstr>Arial</vt:lpstr>
      <vt:lpstr>Calibri</vt:lpstr>
      <vt:lpstr>Century Gothic</vt:lpstr>
      <vt:lpstr>Wingdings 3</vt:lpstr>
      <vt:lpstr>絲縷</vt:lpstr>
      <vt:lpstr>專題名稱:聊天機器人 </vt:lpstr>
      <vt:lpstr>目錄</vt:lpstr>
      <vt:lpstr>前言</vt:lpstr>
      <vt:lpstr>系統功能</vt:lpstr>
      <vt:lpstr>系統特色</vt:lpstr>
      <vt:lpstr>專題改動</vt:lpstr>
      <vt:lpstr>BILSTM(雙向長短型記憶模型) </vt:lpstr>
      <vt:lpstr>LSTM和BILSTM的差異</vt:lpstr>
      <vt:lpstr>為什麼要使用BILSTM </vt:lpstr>
      <vt:lpstr>總結LSTM與BILSTM</vt:lpstr>
      <vt:lpstr>BLEU(雙語替換評測)</vt:lpstr>
      <vt:lpstr>展示實驗結果(1/8) LSTM/BILSTM training data比較</vt:lpstr>
      <vt:lpstr>展示實驗結果(2/8) LSTM/BILSTM testing data比較</vt:lpstr>
      <vt:lpstr>展示實驗結果(3/8) 100/1000/10000次  training data比較</vt:lpstr>
      <vt:lpstr>展示實驗結果(4/8) 100/1000/10000次  testing data比較</vt:lpstr>
      <vt:lpstr>展示實驗結果(5/8) Batchsize 16/32/64/128 training data 比較</vt:lpstr>
      <vt:lpstr>展示實驗結果(6/8) Batchsize 16/32/64/128 testing data 比較</vt:lpstr>
      <vt:lpstr>展示實驗結果(7/8) Optimizer training data比較</vt:lpstr>
      <vt:lpstr>展示實驗結果(8/8) Optimizer testing data比較</vt:lpstr>
      <vt:lpstr>系統畫面(1/3)</vt:lpstr>
      <vt:lpstr>系統畫面(2/3)</vt:lpstr>
      <vt:lpstr>系統畫面(3/3)</vt:lpstr>
      <vt:lpstr>系統流程</vt:lpstr>
      <vt:lpstr>影片呈現</vt:lpstr>
      <vt:lpstr>開發工具</vt:lpstr>
      <vt:lpstr>結論與未來展望</vt:lpstr>
      <vt:lpstr>Attention機制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回顧先前進度</dc:title>
  <dc:creator>淯輿 林</dc:creator>
  <cp:lastModifiedBy>淯輿 林</cp:lastModifiedBy>
  <cp:revision>81</cp:revision>
  <dcterms:created xsi:type="dcterms:W3CDTF">2020-10-12T04:23:03Z</dcterms:created>
  <dcterms:modified xsi:type="dcterms:W3CDTF">2020-12-23T10:26:57Z</dcterms:modified>
</cp:coreProperties>
</file>